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273" r:id="rId4"/>
    <p:sldId id="283" r:id="rId5"/>
    <p:sldId id="282" r:id="rId6"/>
    <p:sldId id="287" r:id="rId7"/>
    <p:sldId id="277" r:id="rId8"/>
    <p:sldId id="285" r:id="rId9"/>
    <p:sldId id="284" r:id="rId10"/>
    <p:sldId id="293" r:id="rId11"/>
    <p:sldId id="291" r:id="rId12"/>
    <p:sldId id="290" r:id="rId13"/>
    <p:sldId id="278" r:id="rId14"/>
    <p:sldId id="275" r:id="rId15"/>
    <p:sldId id="294" r:id="rId16"/>
    <p:sldId id="295" r:id="rId17"/>
    <p:sldId id="297" r:id="rId18"/>
    <p:sldId id="281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157383-F127-B54F-9EF0-DB04FF1C960C}">
          <p14:sldIdLst>
            <p14:sldId id="256"/>
            <p14:sldId id="298"/>
            <p14:sldId id="273"/>
            <p14:sldId id="283"/>
            <p14:sldId id="282"/>
            <p14:sldId id="287"/>
            <p14:sldId id="277"/>
            <p14:sldId id="285"/>
            <p14:sldId id="284"/>
            <p14:sldId id="293"/>
            <p14:sldId id="291"/>
            <p14:sldId id="290"/>
            <p14:sldId id="278"/>
            <p14:sldId id="275"/>
            <p14:sldId id="294"/>
            <p14:sldId id="295"/>
            <p14:sldId id="297"/>
            <p14:sldId id="281"/>
          </p14:sldIdLst>
        </p14:section>
        <p14:section name="Untitled Section" id="{5004C229-173D-EE42-A070-6B5FE6BE04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9FD7"/>
    <a:srgbClr val="492F93"/>
    <a:srgbClr val="3D2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3" autoAdjust="0"/>
    <p:restoredTop sz="87739" autoAdjust="0"/>
  </p:normalViewPr>
  <p:slideViewPr>
    <p:cSldViewPr snapToGrid="0" snapToObjects="1">
      <p:cViewPr>
        <p:scale>
          <a:sx n="60" d="100"/>
          <a:sy n="60" d="100"/>
        </p:scale>
        <p:origin x="-309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1140-8DA5-40E8-B9FB-4B4E535BEDEE}" type="datetimeFigureOut">
              <a:rPr lang="en-GB" smtClean="0"/>
              <a:t>26/02/15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56EF-09C5-4ADF-AF30-5AF4FAF58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61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0490-D0E3-E74C-9755-32B917C1F862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ECE27-EA04-1E4C-B3D9-671EDAB4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4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was when the problems really started occurring</a:t>
            </a:r>
          </a:p>
          <a:p>
            <a:r>
              <a:rPr lang="en-GB" dirty="0" smtClean="0"/>
              <a:t>Instead of one payee there are now a minimum of three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Even at NHSEL – the vacs and </a:t>
            </a:r>
            <a:r>
              <a:rPr lang="en-GB" dirty="0" err="1" smtClean="0"/>
              <a:t>imms</a:t>
            </a:r>
            <a:r>
              <a:rPr lang="en-GB" dirty="0" smtClean="0"/>
              <a:t> payments take a different route to other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 one consulted on the new remittance advice style and arguably no one tested it before its release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There is no way changes can be made to a National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CCG payments are often very unclear and not listed on Open Exeter ( in the separate payments item)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An area to try and improve 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CQRS – Frequent changes to what it will automatically extract  - PMs need to be mindful of these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LwLMCs</a:t>
            </a:r>
            <a:r>
              <a:rPr lang="en-GB" dirty="0" smtClean="0"/>
              <a:t> needs to see if it can create a way of staying abreast and communicating to practices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2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" y="6391275"/>
            <a:ext cx="19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19FD7"/>
                </a:solidFill>
              </a:rPr>
              <a:t>www.lmc.org.uk</a:t>
            </a:r>
            <a:endParaRPr lang="en-GB" b="1" dirty="0">
              <a:solidFill>
                <a:srgbClr val="219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11C4-6817-8C41-B1B8-AD0FE3DD77ED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4E4B-B0E0-3140-A00B-8DA039A1A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\\LW-LON-NTSER3\RedirectedFolders\Liam Trubshaw\Desktop\high-res-white-no-background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409" y="6273801"/>
            <a:ext cx="249509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y@lmc.org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48001"/>
            <a:ext cx="9144000" cy="2006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FINANCE WORKSHOPS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26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Feb /  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</a:rPr>
              <a:t> March 2015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altLang="ja-JP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\\LW-LON-NTSER3\RedirectedFolders\Liam Trubshaw\Desktop\LMC-Roundal-Purple-no-back-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558800"/>
            <a:ext cx="3098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ulie.Freeman\AppData\Local\Microsoft\Windows\Temporary Internet Files\Content.IE5\TRE8LSN9\help-person-join-find-solution-people-hands-to-problem-puzzle-3458245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" y="850900"/>
            <a:ext cx="6692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7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ulie.Freeman\AppData\Local\Microsoft\Windows\Temporary Internet Files\Content.IE5\JRC4PJSL\accoun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800100"/>
            <a:ext cx="72771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ulie.Freeman\AppData\Local\Microsoft\Windows\Temporary Internet Files\Content.IE5\0FRRAO3N\The_Twits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558800"/>
            <a:ext cx="55499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Financial context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Problematic since NHSEL took over from PCTs</a:t>
            </a:r>
          </a:p>
          <a:p>
            <a:r>
              <a:rPr lang="en-GB" dirty="0" smtClean="0"/>
              <a:t>Several payment streams: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NHSEL ( </a:t>
            </a:r>
            <a:r>
              <a:rPr lang="en-GB" dirty="0" err="1" smtClean="0">
                <a:solidFill>
                  <a:srgbClr val="FFFFFF"/>
                </a:solidFill>
              </a:rPr>
              <a:t>inc.Flu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&amp; </a:t>
            </a:r>
            <a:r>
              <a:rPr lang="en-GB" dirty="0" err="1">
                <a:solidFill>
                  <a:srgbClr val="FFFFFF"/>
                </a:solidFill>
              </a:rPr>
              <a:t>Imms</a:t>
            </a:r>
            <a:r>
              <a:rPr lang="en-GB" dirty="0">
                <a:solidFill>
                  <a:srgbClr val="FFFFFF"/>
                </a:solidFill>
              </a:rPr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CCG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rgbClr val="FFFFFF"/>
                </a:solidFill>
              </a:rPr>
              <a:t>PH </a:t>
            </a:r>
          </a:p>
          <a:p>
            <a:r>
              <a:rPr lang="en-GB" dirty="0" smtClean="0"/>
              <a:t>New National Remittance Advice</a:t>
            </a:r>
          </a:p>
          <a:p>
            <a:r>
              <a:rPr lang="en-GB" dirty="0" smtClean="0"/>
              <a:t>CQRS - </a:t>
            </a:r>
            <a:r>
              <a:rPr lang="en-GB" sz="2000" dirty="0" smtClean="0"/>
              <a:t>IMPORTANT</a:t>
            </a:r>
            <a:endParaRPr lang="en-GB" sz="2000" dirty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9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Taking Action: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Listened to constituents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Set up a generic </a:t>
            </a:r>
            <a:r>
              <a:rPr lang="en-GB" dirty="0">
                <a:solidFill>
                  <a:srgbClr val="FFFFFF"/>
                </a:solidFill>
              </a:rPr>
              <a:t>email to log issues: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FFFF"/>
                </a:solidFill>
              </a:rPr>
              <a:t>	</a:t>
            </a:r>
            <a:r>
              <a:rPr lang="en-GB" dirty="0">
                <a:solidFill>
                  <a:srgbClr val="FFFFFF"/>
                </a:solidFill>
                <a:hlinkClick r:id="rId2"/>
              </a:rPr>
              <a:t>pay@lmc.org.uk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 smtClean="0"/>
              <a:t>Finance working group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Londonwide</a:t>
            </a:r>
            <a:r>
              <a:rPr lang="en-GB" dirty="0" smtClean="0"/>
              <a:t> Directors and NHSEL:</a:t>
            </a:r>
          </a:p>
          <a:p>
            <a:pPr lvl="2"/>
            <a:r>
              <a:rPr lang="en-GB" sz="2800" dirty="0" smtClean="0"/>
              <a:t>Julie Freeman</a:t>
            </a:r>
          </a:p>
          <a:p>
            <a:pPr lvl="2"/>
            <a:r>
              <a:rPr lang="en-GB" sz="2800" dirty="0" smtClean="0"/>
              <a:t>Jane Betts </a:t>
            </a:r>
          </a:p>
          <a:p>
            <a:pPr lvl="2"/>
            <a:r>
              <a:rPr lang="en-GB" sz="2800" dirty="0" smtClean="0"/>
              <a:t>Vicky Ferlia</a:t>
            </a:r>
          </a:p>
          <a:p>
            <a:pPr lvl="2"/>
            <a:r>
              <a:rPr lang="en-GB" sz="2800" dirty="0" smtClean="0"/>
              <a:t>Greg Cairns</a:t>
            </a:r>
          </a:p>
          <a:p>
            <a:pPr lvl="2"/>
            <a:r>
              <a:rPr lang="en-GB" sz="2800" dirty="0" err="1" smtClean="0"/>
              <a:t>Toyin</a:t>
            </a:r>
            <a:r>
              <a:rPr lang="en-GB" sz="2800" dirty="0" smtClean="0"/>
              <a:t> </a:t>
            </a:r>
            <a:r>
              <a:rPr lang="en-GB" sz="2800" dirty="0" err="1" smtClean="0"/>
              <a:t>Akinyemi</a:t>
            </a:r>
            <a:r>
              <a:rPr lang="en-GB" sz="2800" dirty="0" smtClean="0"/>
              <a:t> </a:t>
            </a:r>
          </a:p>
          <a:p>
            <a:pPr lvl="2"/>
            <a:r>
              <a:rPr lang="en-GB" sz="2800" dirty="0" smtClean="0"/>
              <a:t>Practice Managers </a:t>
            </a:r>
          </a:p>
          <a:p>
            <a:pPr lvl="2"/>
            <a:r>
              <a:rPr lang="en-GB" sz="2800" dirty="0">
                <a:solidFill>
                  <a:srgbClr val="FFFFFF"/>
                </a:solidFill>
              </a:rPr>
              <a:t>Tracey Amatt (Surrey &amp; </a:t>
            </a:r>
            <a:r>
              <a:rPr lang="en-GB" sz="2800" dirty="0" smtClean="0">
                <a:solidFill>
                  <a:srgbClr val="FFFFFF"/>
                </a:solidFill>
              </a:rPr>
              <a:t>Sussex LMCs)</a:t>
            </a:r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90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WORKSHOPS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Get everyone in the same room at the same time, recognise and understand the difficulties and work out some solutions……</a:t>
            </a:r>
            <a:endParaRPr lang="en-GB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647700"/>
            <a:ext cx="75247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2701"/>
            <a:ext cx="7772400" cy="1777999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NHSE </a:t>
            </a:r>
            <a:br>
              <a:rPr lang="en-GB" sz="5400" b="1" dirty="0" smtClean="0"/>
            </a:br>
            <a:r>
              <a:rPr lang="en-GB" sz="5400" b="1" dirty="0" smtClean="0"/>
              <a:t>London Region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327400"/>
            <a:ext cx="7035800" cy="1549400"/>
          </a:xfrm>
        </p:spPr>
        <p:txBody>
          <a:bodyPr>
            <a:normAutofit fontScale="85000" lnSpcReduction="20000"/>
          </a:bodyPr>
          <a:lstStyle/>
          <a:p>
            <a:r>
              <a:rPr lang="en-GB" sz="5100" dirty="0" err="1" smtClean="0">
                <a:solidFill>
                  <a:schemeClr val="bg1"/>
                </a:solidFill>
              </a:rPr>
              <a:t>Toyin</a:t>
            </a:r>
            <a:r>
              <a:rPr lang="en-GB" sz="5100" dirty="0" smtClean="0">
                <a:solidFill>
                  <a:schemeClr val="bg1"/>
                </a:solidFill>
              </a:rPr>
              <a:t> </a:t>
            </a:r>
            <a:r>
              <a:rPr lang="en-GB" sz="5100" dirty="0" err="1" smtClean="0">
                <a:solidFill>
                  <a:schemeClr val="bg1"/>
                </a:solidFill>
              </a:rPr>
              <a:t>Akinyemi</a:t>
            </a:r>
            <a:endParaRPr lang="en-GB" sz="51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  <a:latin typeface="Calibri"/>
                <a:ea typeface="Calibri"/>
              </a:rPr>
              <a:t>Head of Finance – Primary Care Commissioning</a:t>
            </a:r>
            <a:endParaRPr lang="en-GB" sz="4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33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/>
              <a:t>Questions from the floor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210" y="1600200"/>
            <a:ext cx="3184579" cy="4525963"/>
          </a:xfrm>
        </p:spPr>
      </p:pic>
    </p:spTree>
    <p:extLst>
      <p:ext uri="{BB962C8B-B14F-4D97-AF65-F5344CB8AC3E}">
        <p14:creationId xmlns:p14="http://schemas.microsoft.com/office/powerpoint/2010/main" val="15215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Introductions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Chair for the day -</a:t>
            </a:r>
          </a:p>
          <a:p>
            <a:pPr marL="0" indent="0">
              <a:buNone/>
            </a:pPr>
            <a:r>
              <a:rPr lang="en-GB" sz="4400" dirty="0" err="1" smtClean="0"/>
              <a:t>Londonwide</a:t>
            </a:r>
            <a:r>
              <a:rPr lang="en-GB" sz="4400" dirty="0" smtClean="0"/>
              <a:t> LMCs team - </a:t>
            </a:r>
          </a:p>
          <a:p>
            <a:pPr marL="0" indent="0">
              <a:buNone/>
            </a:pPr>
            <a:r>
              <a:rPr lang="en-GB" sz="4400" dirty="0" smtClean="0"/>
              <a:t>Workshop Speakers &amp; Guests -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8766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Format of todays Workshop: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Londonwide</a:t>
            </a:r>
            <a:r>
              <a:rPr lang="en-GB" dirty="0" smtClean="0"/>
              <a:t> LMCs - Scene setting </a:t>
            </a:r>
          </a:p>
          <a:p>
            <a:r>
              <a:rPr lang="en-GB" dirty="0" smtClean="0"/>
              <a:t>NHSEL –  Issues and financial closure</a:t>
            </a:r>
          </a:p>
          <a:p>
            <a:r>
              <a:rPr lang="en-GB" dirty="0" smtClean="0"/>
              <a:t>CQRS – All you need to know!</a:t>
            </a:r>
          </a:p>
          <a:p>
            <a:r>
              <a:rPr lang="en-GB" dirty="0" smtClean="0"/>
              <a:t>PH NHSEL – </a:t>
            </a:r>
            <a:r>
              <a:rPr lang="en-GB" dirty="0" err="1" smtClean="0"/>
              <a:t>Imms</a:t>
            </a:r>
            <a:r>
              <a:rPr lang="en-GB" dirty="0" smtClean="0"/>
              <a:t>. &amp; </a:t>
            </a:r>
            <a:r>
              <a:rPr lang="en-GB" dirty="0" err="1" smtClean="0"/>
              <a:t>Vaccs</a:t>
            </a:r>
            <a:r>
              <a:rPr lang="en-GB" dirty="0" smtClean="0"/>
              <a:t>.</a:t>
            </a:r>
          </a:p>
          <a:p>
            <a:r>
              <a:rPr lang="en-GB" dirty="0">
                <a:solidFill>
                  <a:srgbClr val="FFFFFF"/>
                </a:solidFill>
              </a:rPr>
              <a:t>FHS/ SBS </a:t>
            </a:r>
            <a:r>
              <a:rPr lang="en-GB" dirty="0" smtClean="0">
                <a:solidFill>
                  <a:srgbClr val="FFFFFF"/>
                </a:solidFill>
              </a:rPr>
              <a:t>- Managing </a:t>
            </a:r>
            <a:r>
              <a:rPr lang="en-GB" dirty="0" smtClean="0"/>
              <a:t>Practice Finances and year end reconciliation</a:t>
            </a:r>
          </a:p>
          <a:p>
            <a:r>
              <a:rPr lang="en-GB" dirty="0" smtClean="0"/>
              <a:t>Q&amp;A panel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27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Todays Aim: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 detailed information </a:t>
            </a:r>
          </a:p>
          <a:p>
            <a:r>
              <a:rPr lang="en-GB" dirty="0" smtClean="0"/>
              <a:t>Practical support</a:t>
            </a:r>
          </a:p>
          <a:p>
            <a:r>
              <a:rPr lang="en-GB" dirty="0" smtClean="0"/>
              <a:t>Answer questions &amp; queries</a:t>
            </a:r>
          </a:p>
          <a:p>
            <a:r>
              <a:rPr lang="en-GB" dirty="0" smtClean="0"/>
              <a:t>Gather and take away actions for solutions</a:t>
            </a:r>
          </a:p>
          <a:p>
            <a:r>
              <a:rPr lang="en-GB" dirty="0" smtClean="0"/>
              <a:t>Provide follow up FAQ guide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RESOURCE PACK - 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9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5400" dirty="0">
                <a:solidFill>
                  <a:srgbClr val="FFFFFF"/>
                </a:solidFill>
                <a:ea typeface="+mn-ea"/>
                <a:cs typeface="+mn-cs"/>
              </a:rPr>
              <a:t>No magic wand !</a:t>
            </a:r>
            <a:br>
              <a:rPr lang="en-GB" sz="5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 </a:t>
            </a:r>
            <a:endParaRPr lang="en-GB" sz="5400" dirty="0"/>
          </a:p>
        </p:txBody>
      </p:sp>
      <p:pic>
        <p:nvPicPr>
          <p:cNvPr id="1026" name="Picture 2" descr="C:\Users\Julie.Freeman\AppData\Local\Microsoft\Windows\Temporary Internet Files\Content.IE5\0FRRAO3N\vari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168400"/>
            <a:ext cx="70739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FFFF"/>
                </a:solidFill>
              </a:rPr>
              <a:t>We know what you’re looking for…….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Julie.Freeman\AppData\Local\Microsoft\Windows\Temporary Internet Files\Content.IE5\JRC4PJSL\drug_mone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1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Julie.Freeman\AppData\Local\Microsoft\Windows\Temporary Internet Files\Content.IE5\JRC4PJSL\english-money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Julie.Freeman\AppData\Local\Microsoft\Windows\Temporary Internet Files\Content.IE5\TRE8LSN9\Money-Britain-Pounds-1359009886_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8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8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 descr="C:\Users\Julie.Freeman\AppData\Local\Microsoft\Windows\Temporary Internet Files\Content.IE5\TRE8LSN9\money-1366883022GNV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9"/>
            <a:ext cx="8420100" cy="58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ondonwide presentation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92D050"/>
      </a:accent2>
      <a:accent3>
        <a:srgbClr val="49711E"/>
      </a:accent3>
      <a:accent4>
        <a:srgbClr val="87706B"/>
      </a:accent4>
      <a:accent5>
        <a:srgbClr val="94734E"/>
      </a:accent5>
      <a:accent6>
        <a:srgbClr val="6F777D"/>
      </a:accent6>
      <a:hlink>
        <a:srgbClr val="00B0F0"/>
      </a:hlink>
      <a:folHlink>
        <a:srgbClr val="92D05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319</Words>
  <Application>Microsoft Macintosh PowerPoint</Application>
  <PresentationFormat>On-screen Show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FINANCE WORKSHOPS 26th Feb /  3rd March 2015 </vt:lpstr>
      <vt:lpstr>Introductions  </vt:lpstr>
      <vt:lpstr>Format of todays Workshop:</vt:lpstr>
      <vt:lpstr>Todays Aim: </vt:lpstr>
      <vt:lpstr>No magic wand ! </vt:lpstr>
      <vt:lpstr>We know what you’re looking for…….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context - </vt:lpstr>
      <vt:lpstr>Taking Action: </vt:lpstr>
      <vt:lpstr>WORKSHOPS - </vt:lpstr>
      <vt:lpstr>PowerPoint Presentation</vt:lpstr>
      <vt:lpstr>NHSE  London Region</vt:lpstr>
      <vt:lpstr>Q&amp;As</vt:lpstr>
    </vt:vector>
  </TitlesOfParts>
  <Company>Londonwide LMCs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powerpoint template</dc:title>
  <dc:creator>Liam Trubshaw</dc:creator>
  <cp:lastModifiedBy>Liam Trubshaw</cp:lastModifiedBy>
  <cp:revision>114</cp:revision>
  <cp:lastPrinted>2013-04-22T15:48:22Z</cp:lastPrinted>
  <dcterms:created xsi:type="dcterms:W3CDTF">2013-04-21T13:04:29Z</dcterms:created>
  <dcterms:modified xsi:type="dcterms:W3CDTF">2015-02-26T14:18:47Z</dcterms:modified>
</cp:coreProperties>
</file>