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9" r:id="rId9"/>
    <p:sldId id="270" r:id="rId10"/>
    <p:sldId id="271" r:id="rId11"/>
    <p:sldId id="264" r:id="rId12"/>
    <p:sldId id="266" r:id="rId13"/>
    <p:sldId id="265" r:id="rId14"/>
    <p:sldId id="267" r:id="rId15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F2661-6248-4E6E-8897-CBA8FD48528D}" type="datetimeFigureOut">
              <a:rPr lang="en-GB" smtClean="0"/>
              <a:t>04/03/2015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16F35-CAAD-4146-B397-CC7C51C6EB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166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16F35-CAAD-4146-B397-CC7C51C6EB7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487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E5B1E-61B3-45FA-9AB9-64DAE171A2B4}" type="datetime1">
              <a:rPr lang="en-GB" smtClean="0"/>
              <a:t>04/03/2015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523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A5336-2761-4E45-ABD0-4EF089135C71}" type="datetime1">
              <a:rPr lang="en-GB" smtClean="0"/>
              <a:t>04/03/2015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86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20B8-D245-40A0-9472-D74748215B31}" type="datetime1">
              <a:rPr lang="en-GB" smtClean="0"/>
              <a:t>04/03/2015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51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F769-F558-481A-B536-4294EE41A024}" type="datetime1">
              <a:rPr lang="en-GB" smtClean="0"/>
              <a:t>04/03/2015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35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CAC36-54F1-4CB5-94C6-8A5AD09FEA03}" type="datetime1">
              <a:rPr lang="en-GB" smtClean="0"/>
              <a:t>04/03/2015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17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B0AAE-2DFD-4B36-B161-471A559FADDF}" type="datetime1">
              <a:rPr lang="en-GB" smtClean="0"/>
              <a:t>04/03/2015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85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8353-D7CC-4C87-8A0A-16768B9C2294}" type="datetime1">
              <a:rPr lang="en-GB" smtClean="0"/>
              <a:t>04/03/2015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05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3919B-7ABC-47B2-BAD1-96B4A63F8F96}" type="datetime1">
              <a:rPr lang="en-GB" smtClean="0"/>
              <a:t>04/03/2015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18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AC87F-B465-40FE-B7B9-8F9698F8E270}" type="datetime1">
              <a:rPr lang="en-GB" smtClean="0"/>
              <a:t>04/03/2015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029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FF1E5-74D3-411A-818A-B8911F9C341B}" type="datetime1">
              <a:rPr lang="en-GB" smtClean="0"/>
              <a:t>04/03/2015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21FB7-26EC-49BD-B076-1A4AE1C87A32}" type="datetime1">
              <a:rPr lang="en-GB" smtClean="0"/>
              <a:t>04/03/2015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42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7D9FB-5863-4D8E-98AE-CA4B0F2F7645}" type="datetime1">
              <a:rPr lang="en-GB" smtClean="0"/>
              <a:t>04/03/2015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0C803-1011-4C30-B5E3-379542D5E1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69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Joint LMC /NHS England </a:t>
            </a:r>
            <a:br>
              <a:rPr lang="en-GB" dirty="0" smtClean="0"/>
            </a:br>
            <a:r>
              <a:rPr lang="en-GB" dirty="0" smtClean="0"/>
              <a:t>Finance Workshop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4" descr="NHS England c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16633"/>
            <a:ext cx="1115616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3rd March 2015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47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Payment Process (2)</a:t>
            </a:r>
            <a:endParaRPr lang="en-GB" dirty="0"/>
          </a:p>
        </p:txBody>
      </p:sp>
      <p:pic>
        <p:nvPicPr>
          <p:cNvPr id="4" name="Picture 4" descr="NHS England 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3"/>
            <a:ext cx="971600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10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052736"/>
            <a:ext cx="8262664" cy="5540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016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/>
          <a:lstStyle/>
          <a:p>
            <a:r>
              <a:rPr lang="en-GB" dirty="0" smtClean="0"/>
              <a:t>Premises cost reimbursement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0000FF"/>
                </a:solidFill>
              </a:rPr>
              <a:t>Reimbursable costs:</a:t>
            </a:r>
          </a:p>
          <a:p>
            <a:r>
              <a:rPr lang="en-GB" dirty="0" smtClean="0"/>
              <a:t>Rent – notional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    - actual</a:t>
            </a:r>
          </a:p>
          <a:p>
            <a:r>
              <a:rPr lang="en-GB" dirty="0" smtClean="0"/>
              <a:t>Business rates</a:t>
            </a:r>
          </a:p>
          <a:p>
            <a:r>
              <a:rPr lang="en-GB" dirty="0" smtClean="0"/>
              <a:t>Water</a:t>
            </a:r>
          </a:p>
          <a:p>
            <a:r>
              <a:rPr lang="en-GB" dirty="0" smtClean="0"/>
              <a:t>Clinical waste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4" name="Picture 4" descr="NHS England 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3"/>
            <a:ext cx="971600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09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/>
          <a:lstStyle/>
          <a:p>
            <a:r>
              <a:rPr lang="en-GB" dirty="0" smtClean="0"/>
              <a:t>Premises cont’d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000" b="1" dirty="0" smtClean="0">
                <a:solidFill>
                  <a:srgbClr val="0000FF"/>
                </a:solidFill>
              </a:rPr>
              <a:t>Rent</a:t>
            </a:r>
            <a:endParaRPr lang="en-GB" sz="3000" b="1" dirty="0">
              <a:solidFill>
                <a:srgbClr val="0000FF"/>
              </a:solidFill>
            </a:endParaRPr>
          </a:p>
          <a:p>
            <a:r>
              <a:rPr lang="en-GB" sz="3000" b="1" dirty="0" smtClean="0">
                <a:solidFill>
                  <a:srgbClr val="0000FF"/>
                </a:solidFill>
              </a:rPr>
              <a:t>Notional </a:t>
            </a:r>
            <a:endParaRPr lang="en-GB" sz="3000" b="1" dirty="0">
              <a:solidFill>
                <a:srgbClr val="0000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600" dirty="0"/>
              <a:t>Rents require completion on CMR1 and CMR2 forms every 3 </a:t>
            </a:r>
            <a:r>
              <a:rPr lang="en-GB" sz="2600" dirty="0" smtClean="0"/>
              <a:t>years</a:t>
            </a:r>
            <a:endParaRPr lang="en-GB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600" dirty="0" smtClean="0"/>
              <a:t>Commissioners to instruct </a:t>
            </a:r>
            <a:r>
              <a:rPr lang="en-GB" sz="2600" dirty="0"/>
              <a:t>District </a:t>
            </a:r>
            <a:r>
              <a:rPr lang="en-GB" sz="2600" dirty="0" err="1"/>
              <a:t>Valuer</a:t>
            </a:r>
            <a:r>
              <a:rPr lang="en-GB" sz="2600" dirty="0"/>
              <a:t> (DV)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600" dirty="0" smtClean="0"/>
              <a:t>Commissioner </a:t>
            </a:r>
            <a:r>
              <a:rPr lang="en-GB" sz="2600" dirty="0"/>
              <a:t>notifies </a:t>
            </a:r>
            <a:r>
              <a:rPr lang="en-GB" sz="2600" dirty="0" smtClean="0"/>
              <a:t>practice </a:t>
            </a:r>
            <a:r>
              <a:rPr lang="en-GB" sz="2600" dirty="0"/>
              <a:t>of </a:t>
            </a:r>
            <a:r>
              <a:rPr lang="en-GB" sz="2600" dirty="0" smtClean="0"/>
              <a:t>new valuation </a:t>
            </a:r>
            <a:r>
              <a:rPr lang="en-GB" sz="2600" dirty="0"/>
              <a:t>and </a:t>
            </a:r>
            <a:r>
              <a:rPr lang="en-GB" sz="2600" dirty="0" smtClean="0"/>
              <a:t>rate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600" dirty="0" smtClean="0"/>
              <a:t>Commissioner authorises new rate (arrears/recovery)</a:t>
            </a:r>
            <a:endParaRPr lang="en-GB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600" dirty="0" smtClean="0"/>
              <a:t>Quarterly/monthly </a:t>
            </a:r>
            <a:r>
              <a:rPr lang="en-GB" sz="2600" dirty="0"/>
              <a:t>payments with standard </a:t>
            </a:r>
            <a:r>
              <a:rPr lang="en-GB" sz="2600" dirty="0" smtClean="0"/>
              <a:t>contractual payment</a:t>
            </a:r>
          </a:p>
          <a:p>
            <a:pPr marL="457200" lvl="1" indent="0">
              <a:buNone/>
            </a:pPr>
            <a:endParaRPr lang="en-GB" sz="2600" dirty="0"/>
          </a:p>
          <a:p>
            <a:r>
              <a:rPr lang="en-GB" sz="3000" b="1" dirty="0" smtClean="0">
                <a:solidFill>
                  <a:srgbClr val="0000FF"/>
                </a:solidFill>
              </a:rPr>
              <a:t>Actual rent</a:t>
            </a:r>
            <a:endParaRPr lang="en-GB" sz="3000" b="1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r>
              <a:rPr lang="en-GB" sz="2600" dirty="0"/>
              <a:t>Landlord instigates rent </a:t>
            </a:r>
            <a:r>
              <a:rPr lang="en-GB" sz="2600" dirty="0" smtClean="0"/>
              <a:t>review; tenant </a:t>
            </a:r>
            <a:r>
              <a:rPr lang="en-GB" sz="2600" dirty="0"/>
              <a:t>and landlord agree: rent review memorandum required.</a:t>
            </a:r>
          </a:p>
          <a:p>
            <a:pPr marL="457200" lvl="1" indent="0">
              <a:buNone/>
            </a:pPr>
            <a:r>
              <a:rPr lang="en-GB" sz="2600" dirty="0"/>
              <a:t>Commissioners instruct DV: if rent greater then tenant to pay difference</a:t>
            </a:r>
          </a:p>
          <a:p>
            <a:pPr marL="457200" lvl="1" indent="0">
              <a:buNone/>
            </a:pPr>
            <a:r>
              <a:rPr lang="en-GB" sz="2600" dirty="0" smtClean="0"/>
              <a:t>Commissioners authorises new rate - arrears paid</a:t>
            </a:r>
            <a:endParaRPr lang="en-GB" sz="2600" dirty="0"/>
          </a:p>
          <a:p>
            <a:pPr marL="457200" lvl="1" indent="0">
              <a:buNone/>
            </a:pPr>
            <a:r>
              <a:rPr lang="en-GB" sz="2600" dirty="0"/>
              <a:t>Paid </a:t>
            </a:r>
            <a:r>
              <a:rPr lang="en-GB" sz="2600" dirty="0" smtClean="0"/>
              <a:t>quarterly or monthly </a:t>
            </a:r>
            <a:endParaRPr lang="en-GB" sz="2600" dirty="0"/>
          </a:p>
          <a:p>
            <a:endParaRPr lang="en-GB" dirty="0"/>
          </a:p>
        </p:txBody>
      </p:sp>
      <p:pic>
        <p:nvPicPr>
          <p:cNvPr id="4" name="Picture 4" descr="NHS England 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3"/>
            <a:ext cx="971600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5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End Guide/Legacy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Last day for Commissioners to receive claims information from practices for accrual purposes  is </a:t>
            </a:r>
            <a:r>
              <a:rPr lang="en-GB" dirty="0" smtClean="0">
                <a:solidFill>
                  <a:srgbClr val="0000FF"/>
                </a:solidFill>
              </a:rPr>
              <a:t>8</a:t>
            </a:r>
            <a:r>
              <a:rPr lang="en-GB" baseline="30000" dirty="0" smtClean="0">
                <a:solidFill>
                  <a:srgbClr val="0000FF"/>
                </a:solidFill>
              </a:rPr>
              <a:t>th</a:t>
            </a:r>
            <a:r>
              <a:rPr lang="en-GB" dirty="0" smtClean="0">
                <a:solidFill>
                  <a:srgbClr val="0000FF"/>
                </a:solidFill>
              </a:rPr>
              <a:t> April 2015.</a:t>
            </a:r>
          </a:p>
          <a:p>
            <a:r>
              <a:rPr lang="en-GB" dirty="0" smtClean="0"/>
              <a:t>Any claims that predate 1</a:t>
            </a:r>
            <a:r>
              <a:rPr lang="en-GB" baseline="30000" dirty="0" smtClean="0"/>
              <a:t>st</a:t>
            </a:r>
            <a:r>
              <a:rPr lang="en-GB" dirty="0" smtClean="0"/>
              <a:t> April 2013 should be forwarded to the Central team at 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e.legacybalances@nhs.net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4" name="Picture 4" descr="NHS England 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3"/>
            <a:ext cx="971600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05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4" descr="NHS England 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3"/>
            <a:ext cx="971600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47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Finance issues awareness </a:t>
            </a:r>
          </a:p>
          <a:p>
            <a:r>
              <a:rPr lang="en-GB" dirty="0" smtClean="0"/>
              <a:t>Recent contractual changes to GMS/PMS/APMS</a:t>
            </a:r>
          </a:p>
          <a:p>
            <a:r>
              <a:rPr lang="en-GB" dirty="0" smtClean="0"/>
              <a:t>Who pays what?</a:t>
            </a:r>
          </a:p>
          <a:p>
            <a:r>
              <a:rPr lang="en-GB" dirty="0" smtClean="0"/>
              <a:t>Payment processes</a:t>
            </a:r>
          </a:p>
          <a:p>
            <a:r>
              <a:rPr lang="en-GB" dirty="0" smtClean="0"/>
              <a:t>Premises </a:t>
            </a:r>
          </a:p>
          <a:p>
            <a:r>
              <a:rPr lang="en-GB" dirty="0" smtClean="0"/>
              <a:t>Guide to Yearend/Legacy issues</a:t>
            </a:r>
          </a:p>
          <a:p>
            <a:endParaRPr lang="en-GB" dirty="0"/>
          </a:p>
        </p:txBody>
      </p:sp>
      <p:pic>
        <p:nvPicPr>
          <p:cNvPr id="2050" name="Picture 4" descr="NHS England 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16633"/>
            <a:ext cx="827584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49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/>
          <a:lstStyle/>
          <a:p>
            <a:r>
              <a:rPr lang="en-GB" dirty="0" smtClean="0"/>
              <a:t>Raising Awareness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Internal issues- within NHS England’s control e.g. payment omission</a:t>
            </a:r>
          </a:p>
          <a:p>
            <a:r>
              <a:rPr lang="en-GB" dirty="0" smtClean="0"/>
              <a:t>Issues driven by external forces e.g. national issues:</a:t>
            </a:r>
          </a:p>
          <a:p>
            <a:pPr marL="971550" lvl="2" indent="-171450"/>
            <a:r>
              <a:rPr lang="en-GB" sz="2000" dirty="0" smtClean="0"/>
              <a:t>    </a:t>
            </a:r>
            <a:r>
              <a:rPr lang="en-GB" sz="1200" dirty="0" smtClean="0"/>
              <a:t>	</a:t>
            </a:r>
            <a:r>
              <a:rPr lang="en-GB" dirty="0" smtClean="0"/>
              <a:t>Glitch on NHAIS/Exeter</a:t>
            </a:r>
          </a:p>
          <a:p>
            <a:pPr marL="971550" lvl="2" indent="-171450"/>
            <a:r>
              <a:rPr lang="en-GB" dirty="0" smtClean="0"/>
              <a:t>    	Technical issues on national systems such as CQRS</a:t>
            </a:r>
          </a:p>
          <a:p>
            <a:pPr marL="971550" lvl="2" indent="-171450"/>
            <a:r>
              <a:rPr lang="en-GB" dirty="0" smtClean="0"/>
              <a:t>    	Central directives</a:t>
            </a:r>
            <a:endParaRPr lang="en-GB" dirty="0"/>
          </a:p>
        </p:txBody>
      </p:sp>
      <p:pic>
        <p:nvPicPr>
          <p:cNvPr id="6" name="Picture 4" descr="NHS England 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3"/>
            <a:ext cx="971600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51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/>
          <a:lstStyle/>
          <a:p>
            <a:r>
              <a:rPr lang="en-GB" dirty="0" smtClean="0"/>
              <a:t>NHS England Response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Send communication out to practices </a:t>
            </a:r>
          </a:p>
          <a:p>
            <a:r>
              <a:rPr lang="en-GB" dirty="0" smtClean="0"/>
              <a:t>Explanation of causes</a:t>
            </a:r>
          </a:p>
          <a:p>
            <a:r>
              <a:rPr lang="en-GB" dirty="0" smtClean="0"/>
              <a:t>Impact on Practices</a:t>
            </a:r>
          </a:p>
          <a:p>
            <a:r>
              <a:rPr lang="en-GB" dirty="0" smtClean="0"/>
              <a:t>Advise practices on corrective actions.</a:t>
            </a:r>
          </a:p>
          <a:p>
            <a:r>
              <a:rPr lang="en-GB" dirty="0" smtClean="0"/>
              <a:t>Working more closely with FHS teams.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4" descr="NHS England 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16633"/>
            <a:ext cx="827584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18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/>
          <a:lstStyle/>
          <a:p>
            <a:r>
              <a:rPr lang="en-GB" dirty="0" smtClean="0"/>
              <a:t>Recent Contractual Changes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n-GB" dirty="0" smtClean="0">
                <a:solidFill>
                  <a:srgbClr val="0000FF"/>
                </a:solidFill>
              </a:rPr>
              <a:t>All Contract types – GMS/PMS/APMS</a:t>
            </a:r>
          </a:p>
          <a:p>
            <a:pPr marL="0" lvl="0" indent="0">
              <a:buNone/>
            </a:pPr>
            <a:r>
              <a:rPr lang="en-GB" b="1" dirty="0" smtClean="0">
                <a:solidFill>
                  <a:srgbClr val="0000FF"/>
                </a:solidFill>
              </a:rPr>
              <a:t>Funding increase in core contract</a:t>
            </a:r>
            <a:r>
              <a:rPr lang="en-GB" dirty="0" smtClean="0">
                <a:solidFill>
                  <a:srgbClr val="0000FF"/>
                </a:solidFill>
              </a:rPr>
              <a:t>:</a:t>
            </a:r>
          </a:p>
          <a:p>
            <a:pPr lvl="0"/>
            <a:r>
              <a:rPr lang="en-GB" dirty="0" smtClean="0"/>
              <a:t>238 </a:t>
            </a:r>
            <a:r>
              <a:rPr lang="en-GB" dirty="0"/>
              <a:t>points </a:t>
            </a:r>
            <a:r>
              <a:rPr lang="en-GB" dirty="0" smtClean="0"/>
              <a:t>reinvested  at  £</a:t>
            </a:r>
            <a:r>
              <a:rPr lang="en-GB" dirty="0"/>
              <a:t>5.15 per weighted </a:t>
            </a:r>
            <a:r>
              <a:rPr lang="en-GB" dirty="0" smtClean="0"/>
              <a:t>patient. (see PMS exception)</a:t>
            </a:r>
            <a:endParaRPr lang="en-GB" dirty="0"/>
          </a:p>
          <a:p>
            <a:pPr lvl="0"/>
            <a:r>
              <a:rPr lang="en-GB" dirty="0" smtClean="0"/>
              <a:t>£</a:t>
            </a:r>
            <a:r>
              <a:rPr lang="en-GB" dirty="0"/>
              <a:t>1.35 per weighted </a:t>
            </a:r>
            <a:r>
              <a:rPr lang="en-GB" dirty="0" smtClean="0"/>
              <a:t>patient reinvested  </a:t>
            </a:r>
            <a:r>
              <a:rPr lang="en-GB" dirty="0"/>
              <a:t>from </a:t>
            </a:r>
            <a:r>
              <a:rPr lang="en-GB" dirty="0" smtClean="0"/>
              <a:t> Enhanced services.</a:t>
            </a:r>
            <a:endParaRPr lang="en-GB" dirty="0"/>
          </a:p>
          <a:p>
            <a:pPr lvl="0"/>
            <a:r>
              <a:rPr lang="en-GB" dirty="0" smtClean="0"/>
              <a:t>Inflationary </a:t>
            </a:r>
            <a:r>
              <a:rPr lang="en-GB" dirty="0"/>
              <a:t>uplift of £0.27 per weighted </a:t>
            </a:r>
            <a:r>
              <a:rPr lang="en-GB" dirty="0" smtClean="0"/>
              <a:t>patient.</a:t>
            </a:r>
          </a:p>
          <a:p>
            <a:r>
              <a:rPr lang="en-GB" dirty="0"/>
              <a:t>Out of Hours deduction </a:t>
            </a:r>
            <a:r>
              <a:rPr lang="en-GB" dirty="0" smtClean="0"/>
              <a:t>revised </a:t>
            </a:r>
            <a:r>
              <a:rPr lang="en-GB" dirty="0"/>
              <a:t>from 6% to 5.46% of Global sum (£73.56 per weighted patient plus 6% of the London supplement (£2.18 per registered patient</a:t>
            </a:r>
            <a:r>
              <a:rPr lang="en-GB" dirty="0" smtClean="0"/>
              <a:t>).</a:t>
            </a:r>
          </a:p>
        </p:txBody>
      </p:sp>
      <p:pic>
        <p:nvPicPr>
          <p:cNvPr id="4" name="Picture 4" descr="NHS England 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3"/>
            <a:ext cx="971600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53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/>
          <a:lstStyle/>
          <a:p>
            <a:r>
              <a:rPr lang="en-GB" dirty="0" smtClean="0"/>
              <a:t>Recent Contractual Changes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00FF"/>
                </a:solidFill>
              </a:rPr>
              <a:t>Funding increase </a:t>
            </a:r>
            <a:r>
              <a:rPr lang="en-GB" b="1" dirty="0">
                <a:solidFill>
                  <a:srgbClr val="0000FF"/>
                </a:solidFill>
              </a:rPr>
              <a:t>in Enhanced services</a:t>
            </a:r>
            <a:r>
              <a:rPr lang="en-GB" dirty="0">
                <a:solidFill>
                  <a:srgbClr val="0000FF"/>
                </a:solidFill>
              </a:rPr>
              <a:t>:</a:t>
            </a:r>
          </a:p>
          <a:p>
            <a:pPr marL="0" lvl="0" indent="0">
              <a:buNone/>
            </a:pPr>
            <a:r>
              <a:rPr lang="en-GB" dirty="0"/>
              <a:t>103 QOF points  reinvested into Enhanced </a:t>
            </a:r>
            <a:r>
              <a:rPr lang="en-GB" dirty="0" smtClean="0"/>
              <a:t>services comprising:</a:t>
            </a:r>
            <a:endParaRPr lang="en-GB" dirty="0"/>
          </a:p>
          <a:p>
            <a:pPr lvl="0"/>
            <a:r>
              <a:rPr lang="en-GB" dirty="0"/>
              <a:t>100 points into a new ES “Avoiding Unplanned Admissions” </a:t>
            </a:r>
          </a:p>
          <a:p>
            <a:r>
              <a:rPr lang="en-GB" dirty="0"/>
              <a:t>3 points to increase the tariff for Learning Disabilities from £102.16 to £116 per </a:t>
            </a:r>
            <a:r>
              <a:rPr lang="en-GB" dirty="0" smtClean="0"/>
              <a:t>health </a:t>
            </a:r>
            <a:r>
              <a:rPr lang="en-GB" dirty="0"/>
              <a:t>check.       </a:t>
            </a:r>
          </a:p>
          <a:p>
            <a:r>
              <a:rPr lang="en-GB" dirty="0"/>
              <a:t>Cessation of </a:t>
            </a:r>
            <a:r>
              <a:rPr lang="en-GB" dirty="0" smtClean="0"/>
              <a:t>‘Improving </a:t>
            </a:r>
            <a:r>
              <a:rPr lang="en-GB" dirty="0"/>
              <a:t>Patient Online Access’ and Remote Care monitoring  on 31</a:t>
            </a:r>
            <a:r>
              <a:rPr lang="en-GB" baseline="30000" dirty="0"/>
              <a:t>st</a:t>
            </a:r>
            <a:r>
              <a:rPr lang="en-GB" dirty="0"/>
              <a:t> March 2014 to fund core.</a:t>
            </a:r>
          </a:p>
          <a:p>
            <a:r>
              <a:rPr lang="en-GB" dirty="0" smtClean="0"/>
              <a:t>Risk </a:t>
            </a:r>
            <a:r>
              <a:rPr lang="en-GB" dirty="0"/>
              <a:t>Profiling ES </a:t>
            </a:r>
            <a:r>
              <a:rPr lang="en-GB" dirty="0" smtClean="0"/>
              <a:t>now subsumed </a:t>
            </a:r>
            <a:r>
              <a:rPr lang="en-GB" dirty="0"/>
              <a:t>into </a:t>
            </a:r>
            <a:r>
              <a:rPr lang="en-GB" dirty="0" smtClean="0"/>
              <a:t>Avoiding </a:t>
            </a:r>
            <a:r>
              <a:rPr lang="en-GB" dirty="0"/>
              <a:t>Unplanned Admissions 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rgbClr val="0000FF"/>
                </a:solidFill>
              </a:rPr>
              <a:t>Reduction </a:t>
            </a:r>
            <a:r>
              <a:rPr lang="en-GB" b="1" dirty="0">
                <a:solidFill>
                  <a:srgbClr val="0000FF"/>
                </a:solidFill>
              </a:rPr>
              <a:t>in QOF points</a:t>
            </a:r>
            <a:r>
              <a:rPr lang="en-GB" b="1" dirty="0" smtClean="0">
                <a:solidFill>
                  <a:srgbClr val="0000FF"/>
                </a:solidFill>
              </a:rPr>
              <a:t>:</a:t>
            </a:r>
            <a:endParaRPr lang="en-GB" b="1" dirty="0"/>
          </a:p>
          <a:p>
            <a:r>
              <a:rPr lang="en-GB" dirty="0"/>
              <a:t>341 QOF points retired  to fund  core and ES thereby  reducing 900 points to </a:t>
            </a:r>
            <a:r>
              <a:rPr lang="en-GB" b="1" dirty="0">
                <a:solidFill>
                  <a:srgbClr val="0000FF"/>
                </a:solidFill>
              </a:rPr>
              <a:t>559 </a:t>
            </a:r>
            <a:r>
              <a:rPr lang="en-GB" b="1" dirty="0" smtClean="0">
                <a:solidFill>
                  <a:srgbClr val="0000FF"/>
                </a:solidFill>
              </a:rPr>
              <a:t>points.</a:t>
            </a:r>
          </a:p>
          <a:p>
            <a:pPr marL="0" indent="0">
              <a:buNone/>
            </a:pPr>
            <a:endParaRPr lang="en-GB" b="1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0000FF"/>
                </a:solidFill>
              </a:rPr>
              <a:t>Seniority Pay: </a:t>
            </a:r>
          </a:p>
          <a:p>
            <a:r>
              <a:rPr lang="en-GB" dirty="0" smtClean="0">
                <a:solidFill>
                  <a:srgbClr val="0000FF"/>
                </a:solidFill>
              </a:rPr>
              <a:t>Closed to new entrants from 1</a:t>
            </a:r>
            <a:r>
              <a:rPr lang="en-GB" baseline="30000" dirty="0" smtClean="0">
                <a:solidFill>
                  <a:srgbClr val="0000FF"/>
                </a:solidFill>
              </a:rPr>
              <a:t>st</a:t>
            </a:r>
            <a:r>
              <a:rPr lang="en-GB" dirty="0" smtClean="0">
                <a:solidFill>
                  <a:srgbClr val="0000FF"/>
                </a:solidFill>
              </a:rPr>
              <a:t> April 2014</a:t>
            </a:r>
            <a:r>
              <a:rPr lang="en-GB" b="1" dirty="0" smtClean="0">
                <a:solidFill>
                  <a:srgbClr val="0000FF"/>
                </a:solidFill>
              </a:rPr>
              <a:t>.</a:t>
            </a:r>
          </a:p>
          <a:p>
            <a:r>
              <a:rPr lang="en-GB" dirty="0" smtClean="0">
                <a:solidFill>
                  <a:srgbClr val="0000FF"/>
                </a:solidFill>
              </a:rPr>
              <a:t>To be phased out by March 2020.</a:t>
            </a:r>
            <a:endParaRPr lang="en-GB" b="1" dirty="0">
              <a:solidFill>
                <a:srgbClr val="0000FF"/>
              </a:solidFill>
            </a:endParaRPr>
          </a:p>
          <a:p>
            <a:pPr lvl="0"/>
            <a:endParaRPr lang="en-GB" dirty="0"/>
          </a:p>
          <a:p>
            <a:endParaRPr lang="en-GB" dirty="0"/>
          </a:p>
        </p:txBody>
      </p:sp>
      <p:pic>
        <p:nvPicPr>
          <p:cNvPr id="4" name="Picture 4" descr="NHS England 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3"/>
            <a:ext cx="971600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0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/>
          </a:bodyPr>
          <a:lstStyle/>
          <a:p>
            <a:r>
              <a:rPr lang="en-GB" dirty="0" smtClean="0"/>
              <a:t>Recent Contractual Changes (3)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en-GB" b="1" dirty="0">
                <a:solidFill>
                  <a:srgbClr val="0000FF"/>
                </a:solidFill>
              </a:rPr>
              <a:t>GMS only</a:t>
            </a:r>
            <a:r>
              <a:rPr lang="en-GB" dirty="0">
                <a:solidFill>
                  <a:srgbClr val="0000FF"/>
                </a:solidFill>
              </a:rPr>
              <a:t>:</a:t>
            </a:r>
          </a:p>
          <a:p>
            <a:pPr lvl="0"/>
            <a:r>
              <a:rPr lang="en-GB" dirty="0"/>
              <a:t>The Minimum Practice Income Guarantee (MPIG) </a:t>
            </a:r>
            <a:r>
              <a:rPr lang="en-GB" dirty="0" smtClean="0"/>
              <a:t>being phased </a:t>
            </a:r>
            <a:r>
              <a:rPr lang="en-GB" dirty="0"/>
              <a:t>out over 7 years hence </a:t>
            </a:r>
            <a:r>
              <a:rPr lang="en-GB" dirty="0" smtClean="0"/>
              <a:t>MPIG decreased </a:t>
            </a:r>
            <a:r>
              <a:rPr lang="en-GB" dirty="0"/>
              <a:t>by 1/7</a:t>
            </a:r>
            <a:r>
              <a:rPr lang="en-GB" baseline="30000" dirty="0"/>
              <a:t>th</a:t>
            </a:r>
            <a:r>
              <a:rPr lang="en-GB" dirty="0"/>
              <a:t> in 2014/15 where relevant.  </a:t>
            </a:r>
          </a:p>
          <a:p>
            <a:pPr lvl="0"/>
            <a:r>
              <a:rPr lang="en-GB" dirty="0"/>
              <a:t>£0.55 per weighted patient </a:t>
            </a:r>
            <a:r>
              <a:rPr lang="en-GB" dirty="0" smtClean="0"/>
              <a:t>reinvested </a:t>
            </a:r>
            <a:r>
              <a:rPr lang="en-GB" dirty="0"/>
              <a:t>into </a:t>
            </a:r>
            <a:r>
              <a:rPr lang="en-GB" dirty="0" smtClean="0"/>
              <a:t>core </a:t>
            </a:r>
            <a:r>
              <a:rPr lang="en-GB" dirty="0"/>
              <a:t>funding for GMS practices only.</a:t>
            </a:r>
          </a:p>
          <a:p>
            <a:pPr lvl="0"/>
            <a:endParaRPr lang="en-GB" dirty="0"/>
          </a:p>
          <a:p>
            <a:pPr marL="0" lvl="0" indent="0">
              <a:buNone/>
            </a:pPr>
            <a:r>
              <a:rPr lang="en-GB" b="1" dirty="0">
                <a:solidFill>
                  <a:srgbClr val="0000FF"/>
                </a:solidFill>
              </a:rPr>
              <a:t>PMS only:</a:t>
            </a:r>
          </a:p>
          <a:p>
            <a:r>
              <a:rPr lang="en-GB" dirty="0" smtClean="0"/>
              <a:t>238 QOF points reinvested in core </a:t>
            </a:r>
            <a:r>
              <a:rPr lang="en-GB" dirty="0"/>
              <a:t>at £2.93 per weighted patient to take account of PMS QOF points deduction.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NO </a:t>
            </a:r>
            <a:r>
              <a:rPr lang="en-GB" dirty="0">
                <a:solidFill>
                  <a:srgbClr val="FF0000"/>
                </a:solidFill>
              </a:rPr>
              <a:t>MORE </a:t>
            </a:r>
            <a:r>
              <a:rPr lang="en-GB" dirty="0" smtClean="0">
                <a:solidFill>
                  <a:srgbClr val="FF0000"/>
                </a:solidFill>
              </a:rPr>
              <a:t>QOF points deduction.</a:t>
            </a:r>
            <a:endParaRPr lang="en-GB" dirty="0">
              <a:solidFill>
                <a:srgbClr val="FF0000"/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4" name="Picture 4" descr="NHS England 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3"/>
            <a:ext cx="971600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08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Who pays what?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1800" b="1" dirty="0">
                <a:solidFill>
                  <a:srgbClr val="0000FF"/>
                </a:solidFill>
              </a:rPr>
              <a:t>Primary Care Finance team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/>
              <a:t>Core </a:t>
            </a:r>
            <a:r>
              <a:rPr lang="en-GB" sz="1400" dirty="0"/>
              <a:t>contract calculations for payments to </a:t>
            </a:r>
            <a:r>
              <a:rPr lang="en-GB" sz="1400" dirty="0" smtClean="0"/>
              <a:t>PMS/APMS </a:t>
            </a:r>
            <a:r>
              <a:rPr lang="en-GB" sz="1400" dirty="0"/>
              <a:t>practices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List size adjustments for </a:t>
            </a:r>
            <a:r>
              <a:rPr lang="en-GB" sz="1400" dirty="0" smtClean="0"/>
              <a:t>PMS/APMS- calculations</a:t>
            </a:r>
            <a:endParaRPr lang="en-GB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KPI calculations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Adjustments required to premises costs for </a:t>
            </a:r>
            <a:r>
              <a:rPr lang="en-GB" sz="1400" dirty="0" smtClean="0"/>
              <a:t>rent revaluations</a:t>
            </a:r>
            <a:endParaRPr lang="en-GB" sz="1400" dirty="0"/>
          </a:p>
          <a:p>
            <a:pPr lvl="1"/>
            <a:endParaRPr lang="en-GB" sz="1400" dirty="0"/>
          </a:p>
          <a:p>
            <a:r>
              <a:rPr lang="en-GB" sz="1800" b="1" dirty="0">
                <a:solidFill>
                  <a:srgbClr val="0000FF"/>
                </a:solidFill>
              </a:rPr>
              <a:t>Primary </a:t>
            </a:r>
            <a:r>
              <a:rPr lang="en-GB" sz="1800" b="1" dirty="0" smtClean="0">
                <a:solidFill>
                  <a:srgbClr val="0000FF"/>
                </a:solidFill>
              </a:rPr>
              <a:t>Care </a:t>
            </a:r>
            <a:r>
              <a:rPr lang="en-GB" sz="1800" b="1" dirty="0">
                <a:solidFill>
                  <a:srgbClr val="0000FF"/>
                </a:solidFill>
              </a:rPr>
              <a:t>commissioning team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 smtClean="0"/>
              <a:t>Directed Enhanced services (DES)</a:t>
            </a:r>
            <a:endParaRPr lang="en-GB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Locum re-imbursement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QOF achievement and aspiration</a:t>
            </a:r>
          </a:p>
          <a:p>
            <a:pPr lvl="1"/>
            <a:endParaRPr lang="en-GB" sz="1400" dirty="0"/>
          </a:p>
          <a:p>
            <a:r>
              <a:rPr lang="en-GB" sz="1800" b="1" dirty="0" smtClean="0">
                <a:solidFill>
                  <a:srgbClr val="0000FF"/>
                </a:solidFill>
              </a:rPr>
              <a:t>FHS/PCSS team</a:t>
            </a:r>
            <a:endParaRPr lang="en-GB" sz="1800" b="1" dirty="0">
              <a:solidFill>
                <a:srgbClr val="0000FF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Seniority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Premises costs (in conjunction with NHS Property Services), including water and business rates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PADMs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dirty="0"/>
              <a:t>Pensions &amp; levies</a:t>
            </a:r>
          </a:p>
          <a:p>
            <a:pPr lvl="1"/>
            <a:endParaRPr lang="en-GB" sz="1400" dirty="0"/>
          </a:p>
          <a:p>
            <a:r>
              <a:rPr lang="en-GB" sz="1800" b="1" dirty="0" smtClean="0">
                <a:solidFill>
                  <a:srgbClr val="0000FF"/>
                </a:solidFill>
              </a:rPr>
              <a:t>Public Health team</a:t>
            </a:r>
          </a:p>
          <a:p>
            <a:r>
              <a:rPr lang="en-GB" sz="1400" dirty="0" smtClean="0"/>
              <a:t>All </a:t>
            </a:r>
            <a:r>
              <a:rPr lang="en-GB" sz="1400" dirty="0"/>
              <a:t>services commissioned by the Public Health department</a:t>
            </a:r>
          </a:p>
        </p:txBody>
      </p:sp>
      <p:pic>
        <p:nvPicPr>
          <p:cNvPr id="4" name="Picture 4" descr="NHS England 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3"/>
            <a:ext cx="971600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12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Payment Process (1)</a:t>
            </a:r>
            <a:endParaRPr lang="en-GB" dirty="0"/>
          </a:p>
        </p:txBody>
      </p:sp>
      <p:pic>
        <p:nvPicPr>
          <p:cNvPr id="4" name="Picture 4" descr="NHS England 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3"/>
            <a:ext cx="971600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0C803-1011-4C30-B5E3-379542D5E1D4}" type="slidenum">
              <a:rPr lang="en-GB" smtClean="0"/>
              <a:t>9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6752"/>
            <a:ext cx="9001000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6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</TotalTime>
  <Words>600</Words>
  <Application>Microsoft Office PowerPoint</Application>
  <PresentationFormat>On-screen Show (4:3)</PresentationFormat>
  <Paragraphs>112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Joint LMC /NHS England  Finance Workshop</vt:lpstr>
      <vt:lpstr>Content</vt:lpstr>
      <vt:lpstr>Raising Awareness</vt:lpstr>
      <vt:lpstr>NHS England Response</vt:lpstr>
      <vt:lpstr>Recent Contractual Changes (1)</vt:lpstr>
      <vt:lpstr>Recent Contractual Changes (2)</vt:lpstr>
      <vt:lpstr>Recent Contractual Changes (3)</vt:lpstr>
      <vt:lpstr>Who pays what?</vt:lpstr>
      <vt:lpstr>Payment Process (1)</vt:lpstr>
      <vt:lpstr>Payment Process (2)</vt:lpstr>
      <vt:lpstr>Premises cost reimbursement</vt:lpstr>
      <vt:lpstr>Premises cont’d</vt:lpstr>
      <vt:lpstr>Year End Guide/Legacy issues</vt:lpstr>
      <vt:lpstr>Questions ?</vt:lpstr>
    </vt:vector>
  </TitlesOfParts>
  <Company>IMS3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Olutoyin Akinyemi</dc:creator>
  <cp:lastModifiedBy>Jonathan Ashby</cp:lastModifiedBy>
  <cp:revision>68</cp:revision>
  <cp:lastPrinted>2015-03-02T13:16:43Z</cp:lastPrinted>
  <dcterms:created xsi:type="dcterms:W3CDTF">2015-02-20T15:41:28Z</dcterms:created>
  <dcterms:modified xsi:type="dcterms:W3CDTF">2015-03-04T14:35:53Z</dcterms:modified>
</cp:coreProperties>
</file>