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Start Date 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cat>
            <c:strRef>
              <c:f>Sheet1!$A$2:$A$21</c:f>
              <c:strCache>
                <c:ptCount val="20"/>
                <c:pt idx="0">
                  <c:v>Receive Payment Information  From NHS England</c:v>
                </c:pt>
                <c:pt idx="1">
                  <c:v>Receive Payment Information From CCG's</c:v>
                </c:pt>
                <c:pt idx="2">
                  <c:v>Receive Payment Information From PHE</c:v>
                </c:pt>
                <c:pt idx="3">
                  <c:v>Process PMS Payment Through Exeter</c:v>
                </c:pt>
                <c:pt idx="4">
                  <c:v>CQRS payments authorised by NHS England &amp; PHE</c:v>
                </c:pt>
                <c:pt idx="5">
                  <c:v>Transmit PMS Payment</c:v>
                </c:pt>
                <c:pt idx="6">
                  <c:v>Payment Date PMS Payment</c:v>
                </c:pt>
                <c:pt idx="7">
                  <c:v>Receive Pharmacy Information </c:v>
                </c:pt>
                <c:pt idx="8">
                  <c:v>Process Pharmacy Payment</c:v>
                </c:pt>
                <c:pt idx="9">
                  <c:v>Authorise Pharmacy Payment</c:v>
                </c:pt>
                <c:pt idx="10">
                  <c:v>Payment Date (Set by PPD)</c:v>
                </c:pt>
                <c:pt idx="11">
                  <c:v>Process trainee Payment Through Exeter</c:v>
                </c:pt>
                <c:pt idx="12">
                  <c:v>Transmit Trainee Payment</c:v>
                </c:pt>
                <c:pt idx="13">
                  <c:v>Payment Date Trainee Payment</c:v>
                </c:pt>
                <c:pt idx="14">
                  <c:v>Process GMS Payment</c:v>
                </c:pt>
                <c:pt idx="15">
                  <c:v>Transmit GMS Payment</c:v>
                </c:pt>
                <c:pt idx="16">
                  <c:v>Payment Date GMS Payment</c:v>
                </c:pt>
                <c:pt idx="17">
                  <c:v>Process Drugs Payment Through Exeter</c:v>
                </c:pt>
                <c:pt idx="18">
                  <c:v>Transmit Drugs Payment</c:v>
                </c:pt>
                <c:pt idx="19">
                  <c:v>Payment Date Drugs Payment</c:v>
                </c:pt>
              </c:strCache>
            </c:strRef>
          </c:cat>
          <c:val>
            <c:numRef>
              <c:f>Sheet1!$B$2:$B$21</c:f>
              <c:numCache>
                <c:formatCode>dd/mm/yy;@</c:formatCode>
                <c:ptCount val="20"/>
                <c:pt idx="0">
                  <c:v>42065</c:v>
                </c:pt>
                <c:pt idx="1">
                  <c:v>42065</c:v>
                </c:pt>
                <c:pt idx="2">
                  <c:v>42065</c:v>
                </c:pt>
                <c:pt idx="3">
                  <c:v>42066</c:v>
                </c:pt>
                <c:pt idx="4">
                  <c:v>42072</c:v>
                </c:pt>
                <c:pt idx="5">
                  <c:v>42072</c:v>
                </c:pt>
                <c:pt idx="6">
                  <c:v>42076</c:v>
                </c:pt>
                <c:pt idx="7">
                  <c:v>42065</c:v>
                </c:pt>
                <c:pt idx="8">
                  <c:v>42073</c:v>
                </c:pt>
                <c:pt idx="9">
                  <c:v>42076</c:v>
                </c:pt>
                <c:pt idx="10">
                  <c:v>42095</c:v>
                </c:pt>
                <c:pt idx="11">
                  <c:v>42079</c:v>
                </c:pt>
                <c:pt idx="12">
                  <c:v>42082</c:v>
                </c:pt>
                <c:pt idx="13">
                  <c:v>42088</c:v>
                </c:pt>
                <c:pt idx="14">
                  <c:v>42083</c:v>
                </c:pt>
                <c:pt idx="15">
                  <c:v>42088</c:v>
                </c:pt>
                <c:pt idx="16">
                  <c:v>42094</c:v>
                </c:pt>
                <c:pt idx="17">
                  <c:v>42089</c:v>
                </c:pt>
                <c:pt idx="18">
                  <c:v>42089</c:v>
                </c:pt>
                <c:pt idx="19">
                  <c:v>42095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Duration</c:v>
                </c:pt>
              </c:strCache>
            </c:strRef>
          </c:tx>
          <c:invertIfNegative val="0"/>
          <c:cat>
            <c:strRef>
              <c:f>Sheet1!$A$2:$A$21</c:f>
              <c:strCache>
                <c:ptCount val="20"/>
                <c:pt idx="0">
                  <c:v>Receive Payment Information  From NHS England</c:v>
                </c:pt>
                <c:pt idx="1">
                  <c:v>Receive Payment Information From CCG's</c:v>
                </c:pt>
                <c:pt idx="2">
                  <c:v>Receive Payment Information From PHE</c:v>
                </c:pt>
                <c:pt idx="3">
                  <c:v>Process PMS Payment Through Exeter</c:v>
                </c:pt>
                <c:pt idx="4">
                  <c:v>CQRS payments authorised by NHS England &amp; PHE</c:v>
                </c:pt>
                <c:pt idx="5">
                  <c:v>Transmit PMS Payment</c:v>
                </c:pt>
                <c:pt idx="6">
                  <c:v>Payment Date PMS Payment</c:v>
                </c:pt>
                <c:pt idx="7">
                  <c:v>Receive Pharmacy Information </c:v>
                </c:pt>
                <c:pt idx="8">
                  <c:v>Process Pharmacy Payment</c:v>
                </c:pt>
                <c:pt idx="9">
                  <c:v>Authorise Pharmacy Payment</c:v>
                </c:pt>
                <c:pt idx="10">
                  <c:v>Payment Date (Set by PPD)</c:v>
                </c:pt>
                <c:pt idx="11">
                  <c:v>Process trainee Payment Through Exeter</c:v>
                </c:pt>
                <c:pt idx="12">
                  <c:v>Transmit Trainee Payment</c:v>
                </c:pt>
                <c:pt idx="13">
                  <c:v>Payment Date Trainee Payment</c:v>
                </c:pt>
                <c:pt idx="14">
                  <c:v>Process GMS Payment</c:v>
                </c:pt>
                <c:pt idx="15">
                  <c:v>Transmit GMS Payment</c:v>
                </c:pt>
                <c:pt idx="16">
                  <c:v>Payment Date GMS Payment</c:v>
                </c:pt>
                <c:pt idx="17">
                  <c:v>Process Drugs Payment Through Exeter</c:v>
                </c:pt>
                <c:pt idx="18">
                  <c:v>Transmit Drugs Payment</c:v>
                </c:pt>
                <c:pt idx="19">
                  <c:v>Payment Date Drugs Payment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4</c:v>
                </c:pt>
                <c:pt idx="12">
                  <c:v>1</c:v>
                </c:pt>
                <c:pt idx="13">
                  <c:v>1</c:v>
                </c:pt>
                <c:pt idx="14">
                  <c:v>5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0397184"/>
        <c:axId val="160398720"/>
      </c:barChart>
      <c:catAx>
        <c:axId val="160397184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700" baseline="0"/>
            </a:pPr>
            <a:endParaRPr lang="en-US"/>
          </a:p>
        </c:txPr>
        <c:crossAx val="160398720"/>
        <c:crosses val="autoZero"/>
        <c:auto val="1"/>
        <c:lblAlgn val="ctr"/>
        <c:lblOffset val="100"/>
        <c:noMultiLvlLbl val="0"/>
      </c:catAx>
      <c:valAx>
        <c:axId val="160398720"/>
        <c:scaling>
          <c:orientation val="minMax"/>
          <c:min val="42065"/>
        </c:scaling>
        <c:delete val="0"/>
        <c:axPos val="t"/>
        <c:majorGridlines/>
        <c:numFmt formatCode="dd/mm/yy;@" sourceLinked="1"/>
        <c:majorTickMark val="out"/>
        <c:minorTickMark val="none"/>
        <c:tickLblPos val="nextTo"/>
        <c:crossAx val="160397184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 sz="800" baseline="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01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71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2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49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14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43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07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85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6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72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72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42CD5-BA10-4F80-98B8-363BFCA1CF8B}" type="datetimeFigureOut">
              <a:rPr lang="en-GB" smtClean="0"/>
              <a:t>26/02/2015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7217F-C2BD-4FBB-9D66-947A85985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Primary Care Support Services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Finance Process For Payments</a:t>
            </a:r>
            <a:endParaRPr lang="en-GB" dirty="0"/>
          </a:p>
        </p:txBody>
      </p:sp>
      <p:pic>
        <p:nvPicPr>
          <p:cNvPr id="1026" name="Picture 2" descr="NHS England 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00631"/>
            <a:ext cx="9159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Payment Streams </a:t>
            </a:r>
          </a:p>
          <a:p>
            <a:pPr lvl="1"/>
            <a:r>
              <a:rPr lang="en-GB" dirty="0" smtClean="0"/>
              <a:t>Area Team Direct Enhanced Service’s (DES), </a:t>
            </a:r>
          </a:p>
          <a:p>
            <a:pPr lvl="1"/>
            <a:r>
              <a:rPr lang="en-GB" dirty="0" smtClean="0"/>
              <a:t>CCG Local Enhanced Service’s (LES).</a:t>
            </a:r>
          </a:p>
          <a:p>
            <a:pPr lvl="2"/>
            <a:r>
              <a:rPr lang="en-GB" dirty="0" smtClean="0"/>
              <a:t> Possibly ceasing from 01.04.2015</a:t>
            </a:r>
          </a:p>
          <a:p>
            <a:pPr lvl="1"/>
            <a:r>
              <a:rPr lang="en-GB" dirty="0" smtClean="0"/>
              <a:t>Public Health England (Immunisations).</a:t>
            </a:r>
            <a:endParaRPr lang="en-GB" dirty="0"/>
          </a:p>
          <a:p>
            <a:r>
              <a:rPr lang="en-GB" dirty="0" smtClean="0"/>
              <a:t>Processed through Exeter. </a:t>
            </a:r>
          </a:p>
          <a:p>
            <a:pPr lvl="1"/>
            <a:r>
              <a:rPr lang="en-GB" dirty="0" smtClean="0"/>
              <a:t>Statements available through Open Exeter</a:t>
            </a:r>
          </a:p>
          <a:p>
            <a:r>
              <a:rPr lang="en-GB" dirty="0" smtClean="0"/>
              <a:t>Interfaced through Integrated Single Financial Environment (ISFE) </a:t>
            </a:r>
          </a:p>
          <a:p>
            <a:pPr lvl="2"/>
            <a:r>
              <a:rPr lang="en-GB" dirty="0" smtClean="0"/>
              <a:t>SBS transmit all payments for the country and hold and amend all supplier details including bank accounts.</a:t>
            </a:r>
          </a:p>
          <a:p>
            <a:r>
              <a:rPr lang="en-GB" dirty="0" smtClean="0"/>
              <a:t>NHS England Payment made 5 working days after transmitting</a:t>
            </a:r>
          </a:p>
          <a:p>
            <a:r>
              <a:rPr lang="en-GB" dirty="0" smtClean="0"/>
              <a:t>CCG Payments can take several working days more to clear depending on their payment cycle, contact your CCG Finance team for payment dates.</a:t>
            </a:r>
          </a:p>
          <a:p>
            <a:r>
              <a:rPr lang="en-GB" dirty="0" smtClean="0"/>
              <a:t>Seniority and Childhood Immunisation Targets (CIT) are paid at the end of each quarter, CIT payments are 6 months in arrears.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 descr="NHS England 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00631"/>
            <a:ext cx="9159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1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NHS England 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00631"/>
            <a:ext cx="9159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536882"/>
              </p:ext>
            </p:extLst>
          </p:nvPr>
        </p:nvGraphicFramePr>
        <p:xfrm>
          <a:off x="107504" y="908720"/>
          <a:ext cx="8926341" cy="5863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844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05475"/>
          </a:xfrm>
        </p:spPr>
        <p:txBody>
          <a:bodyPr>
            <a:normAutofit/>
          </a:bodyPr>
          <a:lstStyle/>
          <a:p>
            <a:r>
              <a:rPr lang="en-GB" dirty="0" smtClean="0"/>
              <a:t>GP’s responsibilities </a:t>
            </a:r>
          </a:p>
          <a:p>
            <a:pPr lvl="1"/>
            <a:r>
              <a:rPr lang="en-GB" dirty="0" smtClean="0"/>
              <a:t>To </a:t>
            </a:r>
            <a:r>
              <a:rPr lang="en-GB" dirty="0"/>
              <a:t>informing us of changes to partnerships to ensure correct deductions of </a:t>
            </a:r>
            <a:r>
              <a:rPr lang="en-GB" dirty="0" smtClean="0"/>
              <a:t>pensions, </a:t>
            </a:r>
            <a:r>
              <a:rPr lang="en-GB" dirty="0"/>
              <a:t>salaried </a:t>
            </a:r>
            <a:r>
              <a:rPr lang="en-GB" dirty="0" smtClean="0"/>
              <a:t>GP’s </a:t>
            </a:r>
            <a:r>
              <a:rPr lang="en-GB" dirty="0"/>
              <a:t>earnings and any </a:t>
            </a:r>
            <a:r>
              <a:rPr lang="en-GB" dirty="0" smtClean="0"/>
              <a:t>change’s </a:t>
            </a:r>
            <a:r>
              <a:rPr lang="en-GB" dirty="0"/>
              <a:t>of status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en-GB" dirty="0" smtClean="0"/>
              <a:t>To check </a:t>
            </a:r>
            <a:r>
              <a:rPr lang="en-GB" dirty="0"/>
              <a:t>statements on a monthly </a:t>
            </a:r>
            <a:r>
              <a:rPr lang="en-GB" dirty="0" smtClean="0"/>
              <a:t>basis, including splits between CCG and NHS England.</a:t>
            </a:r>
            <a:r>
              <a:rPr lang="en-GB" dirty="0"/>
              <a:t> </a:t>
            </a:r>
          </a:p>
          <a:p>
            <a:pPr lvl="1"/>
            <a:r>
              <a:rPr lang="en-GB" dirty="0" smtClean="0"/>
              <a:t>To submit pension </a:t>
            </a:r>
            <a:r>
              <a:rPr lang="en-GB" dirty="0"/>
              <a:t>estimated forms at beginning of the </a:t>
            </a:r>
            <a:r>
              <a:rPr lang="en-GB" dirty="0" smtClean="0"/>
              <a:t>year. (February)</a:t>
            </a:r>
            <a:endParaRPr lang="en-GB" dirty="0"/>
          </a:p>
          <a:p>
            <a:pPr lvl="1"/>
            <a:r>
              <a:rPr lang="en-GB" dirty="0" smtClean="0"/>
              <a:t>To submit </a:t>
            </a:r>
            <a:r>
              <a:rPr lang="en-GB" dirty="0"/>
              <a:t>year end profit certificates in a timely manner</a:t>
            </a:r>
            <a:r>
              <a:rPr lang="en-GB" dirty="0" smtClean="0"/>
              <a:t>. (February)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2" descr="NHS England 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00631"/>
            <a:ext cx="9159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689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821891" cy="5513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NHS England 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00631"/>
            <a:ext cx="9159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36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640960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NHS England 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00631"/>
            <a:ext cx="9159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565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86" y="980728"/>
            <a:ext cx="8729192" cy="545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NHS England 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00631"/>
            <a:ext cx="9159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11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8916414" cy="557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NHS England 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00631"/>
            <a:ext cx="915987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42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172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Primary Care Support Services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NHS NCL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Smith</dc:creator>
  <cp:lastModifiedBy>Kayleigh Cooper</cp:lastModifiedBy>
  <cp:revision>12</cp:revision>
  <dcterms:created xsi:type="dcterms:W3CDTF">2015-02-25T09:53:22Z</dcterms:created>
  <dcterms:modified xsi:type="dcterms:W3CDTF">2015-02-26T07:49:32Z</dcterms:modified>
</cp:coreProperties>
</file>